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5" r:id="rId2"/>
    <p:sldId id="257" r:id="rId3"/>
    <p:sldId id="274" r:id="rId4"/>
    <p:sldId id="264" r:id="rId5"/>
    <p:sldId id="263" r:id="rId6"/>
    <p:sldId id="259" r:id="rId7"/>
    <p:sldId id="260" r:id="rId8"/>
    <p:sldId id="261" r:id="rId9"/>
    <p:sldId id="267" r:id="rId10"/>
    <p:sldId id="279" r:id="rId11"/>
    <p:sldId id="284" r:id="rId12"/>
    <p:sldId id="280" r:id="rId13"/>
    <p:sldId id="265" r:id="rId14"/>
    <p:sldId id="283" r:id="rId15"/>
    <p:sldId id="277" r:id="rId16"/>
    <p:sldId id="269" r:id="rId17"/>
    <p:sldId id="270" r:id="rId18"/>
    <p:sldId id="271" r:id="rId19"/>
    <p:sldId id="282" r:id="rId20"/>
    <p:sldId id="272" r:id="rId2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D5A56-8B22-47BF-9A0B-5C9AA3A7FF53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EC64B-7B04-4AF5-8912-A45FB8786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098D014-55B4-47C9-AEC4-1461918F18BC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2FBFB5F-C5FB-422E-863A-BE7D1796CC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BFB5F-C5FB-422E-863A-BE7D1796CC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2E5D8-957A-40AC-B10D-202C8D6A3DA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292E7-9FFE-483A-80CE-271750323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1219200"/>
            <a:ext cx="64770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Once you learn to read, you will be forever free.</a:t>
            </a:r>
            <a:r>
              <a:rPr lang="en-US" sz="3600" b="1" dirty="0" smtClean="0"/>
              <a:t>”</a:t>
            </a:r>
            <a:r>
              <a:rPr lang="en-US" sz="3600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/>
            <a:r>
              <a:rPr lang="en-US" sz="3200" baseline="30000" dirty="0" smtClean="0"/>
              <a:t>- Frederick Douglass</a:t>
            </a:r>
            <a:endParaRPr lang="en-US" sz="3200" dirty="0"/>
          </a:p>
        </p:txBody>
      </p:sp>
      <p:pic>
        <p:nvPicPr>
          <p:cNvPr id="6" name="Picture 13" descr="C:\Documents and Settings\Carolyn\Local Settings\Temporary Internet Files\Content.IE5\8SIXDY6I\MPj04394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657600"/>
            <a:ext cx="3886200" cy="2594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Woodland’s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1.6 million children </a:t>
            </a:r>
            <a:r>
              <a:rPr lang="en-US" sz="2800" dirty="0" smtClean="0"/>
              <a:t>– 25% of the </a:t>
            </a:r>
            <a:r>
              <a:rPr lang="en-US" sz="2800" u="sng" dirty="0" smtClean="0"/>
              <a:t>state’s</a:t>
            </a:r>
            <a:r>
              <a:rPr lang="en-US" sz="2800" dirty="0" smtClean="0"/>
              <a:t> </a:t>
            </a:r>
            <a:r>
              <a:rPr lang="en-US" sz="2800" dirty="0" smtClean="0"/>
              <a:t>public school </a:t>
            </a:r>
            <a:r>
              <a:rPr lang="en-US" sz="2800" dirty="0" smtClean="0"/>
              <a:t>students are English learners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300,000 </a:t>
            </a:r>
            <a:r>
              <a:rPr lang="en-US" sz="2800" dirty="0" smtClean="0"/>
              <a:t>more than 10 years </a:t>
            </a:r>
            <a:r>
              <a:rPr lang="en-US" sz="2800" dirty="0" smtClean="0"/>
              <a:t>ago</a:t>
            </a:r>
            <a:endParaRPr lang="en-US" sz="2800" dirty="0" smtClean="0"/>
          </a:p>
          <a:p>
            <a:r>
              <a:rPr lang="en-US" sz="2800" dirty="0" smtClean="0"/>
              <a:t>85% are </a:t>
            </a:r>
            <a:r>
              <a:rPr lang="en-US" sz="2800" dirty="0" smtClean="0"/>
              <a:t>U.S. citizens by birth</a:t>
            </a:r>
          </a:p>
          <a:p>
            <a:r>
              <a:rPr lang="en-US" sz="2800" dirty="0" smtClean="0"/>
              <a:t>Although Spanish is the most common language, California’s English learners speak more than 50 different languages</a:t>
            </a: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Woodland’s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800" b="1" dirty="0" smtClean="0"/>
              <a:t>Woodland Joint Unified English Learners</a:t>
            </a:r>
          </a:p>
          <a:p>
            <a:pPr>
              <a:lnSpc>
                <a:spcPct val="80000"/>
              </a:lnSpc>
              <a:buNone/>
            </a:pPr>
            <a:endParaRPr lang="en-US" sz="2800" b="1" dirty="0" smtClean="0"/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					English Learners</a:t>
            </a:r>
          </a:p>
          <a:p>
            <a:pPr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2008			     3,416		32.0%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2000			     2,581		24.9%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1996 		    	     2,005		22.3%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Woodland’s Needs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Beamer				210		52.7%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Dingle				164		38.5%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Freeman				202		42.8%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Gibson				147		23.3%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Grafton				  92		67.6%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Plainfield				  58		18.3%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Ramon S. Tafoya			361		40.7%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Rhoda Maxwell			202		40.8%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T.L.Whitehead			186		47.0%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Willow Spring			142		22.6%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Woodland Prairie			422		61.3%</a:t>
            </a: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Dingle School’s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25 3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graders selected – English learners</a:t>
            </a:r>
          </a:p>
          <a:p>
            <a:r>
              <a:rPr lang="en-US" sz="2800" dirty="0" smtClean="0"/>
              <a:t>Luna Vista Club donated $1,200 </a:t>
            </a:r>
          </a:p>
          <a:p>
            <a:r>
              <a:rPr lang="en-US" sz="2800" dirty="0" smtClean="0"/>
              <a:t>Principal </a:t>
            </a:r>
            <a:r>
              <a:rPr lang="en-US" sz="2800" dirty="0" err="1" smtClean="0"/>
              <a:t>Chaidez</a:t>
            </a:r>
            <a:r>
              <a:rPr lang="en-US" sz="2800" dirty="0" smtClean="0"/>
              <a:t> obtained $800 grant </a:t>
            </a:r>
          </a:p>
          <a:p>
            <a:r>
              <a:rPr lang="en-US" sz="2800" dirty="0" smtClean="0"/>
              <a:t>An </a:t>
            </a:r>
            <a:r>
              <a:rPr lang="en-US" sz="2800" dirty="0" smtClean="0"/>
              <a:t>after </a:t>
            </a:r>
            <a:r>
              <a:rPr lang="en-US" sz="2800" dirty="0" smtClean="0"/>
              <a:t>school program </a:t>
            </a:r>
          </a:p>
          <a:p>
            <a:r>
              <a:rPr lang="en-US" sz="2800" dirty="0" smtClean="0"/>
              <a:t>Used school’s computer lab</a:t>
            </a:r>
          </a:p>
          <a:p>
            <a:r>
              <a:rPr lang="en-US" sz="2800" dirty="0" smtClean="0"/>
              <a:t>Teachers volunteered their time as facilitators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Dingle School’s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Reading Performance Level Summary </a:t>
            </a:r>
            <a:r>
              <a:rPr lang="en-US" sz="2800" b="1" i="1" dirty="0" smtClean="0"/>
              <a:t>Pre-test</a:t>
            </a:r>
            <a:r>
              <a:rPr lang="en-US" sz="2800" dirty="0" smtClean="0"/>
              <a:t> October 29, 2008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400" dirty="0" smtClean="0"/>
              <a:t>4 % Advanced ( 1 student )    </a:t>
            </a:r>
          </a:p>
          <a:p>
            <a:r>
              <a:rPr lang="en-US" sz="2400" dirty="0" smtClean="0"/>
              <a:t>20 % Proficient ( 5 students )   </a:t>
            </a:r>
          </a:p>
          <a:p>
            <a:r>
              <a:rPr lang="en-US" sz="2400" dirty="0" smtClean="0"/>
              <a:t>  8 % Basic ( 2 students )   </a:t>
            </a:r>
          </a:p>
          <a:p>
            <a:r>
              <a:rPr lang="en-US" sz="2400" dirty="0" smtClean="0"/>
              <a:t>68 % Below Basic ( 17 students </a:t>
            </a:r>
            <a:r>
              <a:rPr lang="en-US" sz="2800" dirty="0" smtClean="0"/>
              <a:t>) </a:t>
            </a:r>
            <a:endParaRPr lang="en-US" sz="2800" dirty="0"/>
          </a:p>
        </p:txBody>
      </p:sp>
      <p:pic>
        <p:nvPicPr>
          <p:cNvPr id="4" name="Content Placeholder 5" descr="Dingle School Literacy Program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2362200"/>
            <a:ext cx="3165872" cy="4221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Dingle School’s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Reading Performance level summary   </a:t>
            </a:r>
            <a:r>
              <a:rPr lang="en-US" sz="2800" b="1" i="1" dirty="0" smtClean="0"/>
              <a:t>Post-test</a:t>
            </a:r>
            <a:r>
              <a:rPr lang="en-US" sz="2800" dirty="0" smtClean="0"/>
              <a:t> March 11,2009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400" dirty="0" smtClean="0"/>
              <a:t>8 % Advanced ( 2 students )   </a:t>
            </a:r>
          </a:p>
          <a:p>
            <a:r>
              <a:rPr lang="en-US" sz="2400" dirty="0" smtClean="0"/>
              <a:t> 48 % Proficient ( 12 students )   </a:t>
            </a:r>
          </a:p>
          <a:p>
            <a:r>
              <a:rPr lang="en-US" sz="2400" dirty="0" smtClean="0"/>
              <a:t> 20 % Basic ( 5 students )    </a:t>
            </a:r>
          </a:p>
          <a:p>
            <a:r>
              <a:rPr lang="en-US" sz="2400" dirty="0" smtClean="0"/>
              <a:t> 24 % Below Basic ( 6 students ) </a:t>
            </a:r>
            <a:endParaRPr lang="en-US" sz="2400" dirty="0"/>
          </a:p>
        </p:txBody>
      </p:sp>
      <p:pic>
        <p:nvPicPr>
          <p:cNvPr id="4" name="Content Placeholder 4" descr="Dingle School Literacy Program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7400" y="2438400"/>
            <a:ext cx="2994422" cy="3992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Luna Vista is sponsoring children at Dingle School this year </a:t>
            </a:r>
          </a:p>
          <a:p>
            <a:pPr lvl="1">
              <a:buNone/>
            </a:pPr>
            <a:r>
              <a:rPr lang="en-US" dirty="0" smtClean="0"/>
              <a:t>– </a:t>
            </a:r>
            <a:r>
              <a:rPr lang="en-US" sz="2000" dirty="0" smtClean="0"/>
              <a:t>projected 25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graders</a:t>
            </a:r>
          </a:p>
          <a:p>
            <a:pPr>
              <a:buNone/>
            </a:pPr>
            <a:endParaRPr lang="en-US" sz="1700" dirty="0" smtClean="0"/>
          </a:p>
          <a:p>
            <a:r>
              <a:rPr lang="en-US" sz="2800" dirty="0" smtClean="0"/>
              <a:t>We are looking for partners to expand the number of children at Dingle and possibly include another school</a:t>
            </a:r>
            <a:endParaRPr lang="en-US" sz="2800" dirty="0"/>
          </a:p>
        </p:txBody>
      </p:sp>
      <p:pic>
        <p:nvPicPr>
          <p:cNvPr id="4" name="Picture 3" descr="reading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1752600"/>
            <a:ext cx="3034641" cy="454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Can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Join Luna Vista Club to expand the program </a:t>
            </a:r>
          </a:p>
          <a:p>
            <a:pPr lvl="1"/>
            <a:r>
              <a:rPr lang="en-US" sz="2400" dirty="0" smtClean="0"/>
              <a:t>Fund additional children at Dingle School</a:t>
            </a:r>
          </a:p>
          <a:p>
            <a:pPr lvl="1"/>
            <a:r>
              <a:rPr lang="en-US" sz="2400" dirty="0" smtClean="0"/>
              <a:t>Sponsor another school</a:t>
            </a:r>
          </a:p>
          <a:p>
            <a:endParaRPr lang="en-US" sz="2100" dirty="0" smtClean="0"/>
          </a:p>
          <a:p>
            <a:r>
              <a:rPr lang="en-US" sz="3300" dirty="0" smtClean="0"/>
              <a:t>Individually sponsor a child at Dingle School</a:t>
            </a:r>
          </a:p>
          <a:p>
            <a:pPr>
              <a:buNone/>
            </a:pPr>
            <a:endParaRPr lang="en-US" sz="2100" dirty="0" smtClean="0"/>
          </a:p>
          <a:p>
            <a:r>
              <a:rPr lang="en-US" sz="3300" dirty="0" smtClean="0"/>
              <a:t>Participate in </a:t>
            </a:r>
            <a:r>
              <a:rPr lang="en-US" sz="3300" dirty="0" err="1" smtClean="0"/>
              <a:t>Dollywood</a:t>
            </a:r>
            <a:r>
              <a:rPr lang="en-US" sz="3300" dirty="0" smtClean="0"/>
              <a:t> Foundation program</a:t>
            </a:r>
          </a:p>
          <a:p>
            <a:pPr>
              <a:buNone/>
            </a:pPr>
            <a:endParaRPr lang="en-US" sz="2100" dirty="0" smtClean="0"/>
          </a:p>
          <a:p>
            <a:r>
              <a:rPr lang="en-US" sz="3300" dirty="0" smtClean="0"/>
              <a:t>Partner with International Reading Association</a:t>
            </a:r>
          </a:p>
          <a:p>
            <a:pPr>
              <a:buNone/>
            </a:pPr>
            <a:endParaRPr lang="en-US" sz="2100" dirty="0" smtClean="0"/>
          </a:p>
          <a:p>
            <a:r>
              <a:rPr lang="en-US" sz="3300" dirty="0" smtClean="0"/>
              <a:t>Lead a book donation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Can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Celebrate International Literacy Day -September 8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2800" dirty="0" smtClean="0"/>
              <a:t>Celebrate Literacy Month – March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2800" dirty="0" smtClean="0"/>
              <a:t>Enjoy reading a book!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Carolyn Schrader</a:t>
            </a:r>
          </a:p>
          <a:p>
            <a:pPr algn="ctr">
              <a:buNone/>
            </a:pPr>
            <a:r>
              <a:rPr lang="en-US" sz="2400" dirty="0" smtClean="0"/>
              <a:t>Mid Valley Area Literacy Team Leader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530.405.6089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carolynschrader@energychangesolutions.com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Did you read an email this morning? </a:t>
            </a:r>
          </a:p>
          <a:p>
            <a:pPr algn="ctr">
              <a:buNone/>
            </a:pPr>
            <a:r>
              <a:rPr lang="en-US" dirty="0" smtClean="0"/>
              <a:t>a text message?</a:t>
            </a:r>
          </a:p>
          <a:p>
            <a:pPr algn="ctr">
              <a:buNone/>
            </a:pPr>
            <a:r>
              <a:rPr lang="en-US" dirty="0" smtClean="0"/>
              <a:t>a street sign?</a:t>
            </a:r>
          </a:p>
          <a:p>
            <a:pPr algn="ctr">
              <a:buNone/>
            </a:pPr>
            <a:r>
              <a:rPr lang="en-US" dirty="0" smtClean="0"/>
              <a:t>a newspaper? magazine? book?</a:t>
            </a:r>
          </a:p>
          <a:p>
            <a:pPr algn="ctr">
              <a:buNone/>
            </a:pPr>
            <a:r>
              <a:rPr lang="en-US" dirty="0" smtClean="0"/>
              <a:t>A cereal box?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9718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4000" dirty="0" smtClean="0"/>
              <a:t>Change a child’s life </a:t>
            </a:r>
          </a:p>
          <a:p>
            <a:pPr algn="ctr">
              <a:buNone/>
            </a:pPr>
            <a:r>
              <a:rPr lang="en-US" sz="4000" dirty="0" smtClean="0"/>
              <a:t>for only </a:t>
            </a:r>
          </a:p>
          <a:p>
            <a:pPr algn="ctr">
              <a:buNone/>
            </a:pPr>
            <a:r>
              <a:rPr lang="en-US" sz="4400" b="1" dirty="0" smtClean="0"/>
              <a:t>$80 </a:t>
            </a:r>
          </a:p>
          <a:p>
            <a:endParaRPr lang="en-US" dirty="0"/>
          </a:p>
        </p:txBody>
      </p:sp>
      <p:pic>
        <p:nvPicPr>
          <p:cNvPr id="5" name="Picture 4" descr="reading 3.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304800"/>
            <a:ext cx="4572000" cy="322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Rotary International Commitment</a:t>
            </a:r>
          </a:p>
          <a:p>
            <a:r>
              <a:rPr lang="en-US" dirty="0" smtClean="0"/>
              <a:t>Autoskill Program</a:t>
            </a:r>
          </a:p>
          <a:p>
            <a:r>
              <a:rPr lang="en-US" dirty="0" smtClean="0"/>
              <a:t>Woodland Needs</a:t>
            </a:r>
          </a:p>
          <a:p>
            <a:r>
              <a:rPr lang="en-US" dirty="0" smtClean="0"/>
              <a:t>Dingle School Success</a:t>
            </a:r>
          </a:p>
          <a:p>
            <a:r>
              <a:rPr lang="en-US" dirty="0" smtClean="0"/>
              <a:t>Going Forward</a:t>
            </a:r>
          </a:p>
          <a:p>
            <a:r>
              <a:rPr lang="en-US" dirty="0" smtClean="0"/>
              <a:t>What You Can Do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Rotary International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RI President John Kenny’s focus to the district governors in January, 2009: 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If Rotary is to stay relevant in the 21st century, it must work to improve access to clean water, combat hunger, and </a:t>
            </a:r>
            <a:r>
              <a:rPr lang="en-US" sz="2800" b="1" i="1" dirty="0" smtClean="0"/>
              <a:t>expand literacy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Rotary International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Cooperative relationships with</a:t>
            </a:r>
          </a:p>
          <a:p>
            <a:pPr lvl="1"/>
            <a:r>
              <a:rPr lang="en-US" dirty="0" smtClean="0"/>
              <a:t>International Reading Association</a:t>
            </a:r>
          </a:p>
          <a:p>
            <a:pPr lvl="1"/>
            <a:r>
              <a:rPr lang="en-US" dirty="0" smtClean="0"/>
              <a:t>Imagination Library/</a:t>
            </a:r>
            <a:r>
              <a:rPr lang="en-US" dirty="0" err="1" smtClean="0"/>
              <a:t>Dollywood</a:t>
            </a:r>
            <a:r>
              <a:rPr lang="en-US" dirty="0" smtClean="0"/>
              <a:t> Foundation</a:t>
            </a:r>
          </a:p>
          <a:p>
            <a:pPr lvl="1"/>
            <a:r>
              <a:rPr lang="en-US" dirty="0" smtClean="0"/>
              <a:t>Autoskill : Computer Assisted Literacy Solution (CALS)</a:t>
            </a:r>
            <a:endParaRPr lang="en-US" dirty="0"/>
          </a:p>
        </p:txBody>
      </p:sp>
      <p:pic>
        <p:nvPicPr>
          <p:cNvPr id="4" name="Picture 3" descr="reading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530" y="4038600"/>
            <a:ext cx="3911869" cy="2610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Autoskill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Online/computer assisted literacy solution</a:t>
            </a:r>
          </a:p>
          <a:p>
            <a:r>
              <a:rPr lang="en-US" sz="2800" dirty="0" smtClean="0"/>
              <a:t>Rotary International arrangement</a:t>
            </a:r>
          </a:p>
          <a:p>
            <a:pPr lvl="1"/>
            <a:r>
              <a:rPr lang="en-US" sz="2000" dirty="0" smtClean="0"/>
              <a:t>Company validated </a:t>
            </a:r>
          </a:p>
          <a:p>
            <a:pPr lvl="1"/>
            <a:r>
              <a:rPr lang="en-US" sz="2000" dirty="0" smtClean="0"/>
              <a:t>special pricing</a:t>
            </a:r>
          </a:p>
          <a:p>
            <a:r>
              <a:rPr lang="en-US" sz="2800" dirty="0" smtClean="0"/>
              <a:t>Academy of Reading</a:t>
            </a:r>
          </a:p>
          <a:p>
            <a:pPr lvl="1"/>
            <a:r>
              <a:rPr lang="en-US" sz="2400" dirty="0" smtClean="0"/>
              <a:t>A phonics based reading course</a:t>
            </a:r>
          </a:p>
          <a:p>
            <a:r>
              <a:rPr lang="en-US" sz="2800" dirty="0" smtClean="0"/>
              <a:t>Academy of Math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Autoskill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Children are selected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A facilitator and location are selected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Software is loaded to computers with internet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Children participate for ½- 1 hr per day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The program takes each child through exercises, tests and rewards at individual pace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Autoskill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Typical child increase reading ability at least 1 level, some as many as 3 levels</a:t>
            </a:r>
          </a:p>
          <a:p>
            <a:r>
              <a:rPr lang="en-US" sz="2800" dirty="0" smtClean="0"/>
              <a:t>All within 6 months</a:t>
            </a:r>
          </a:p>
          <a:p>
            <a:r>
              <a:rPr lang="en-US" sz="2800" dirty="0" smtClean="0"/>
              <a:t>Academy of Math is used as a reward – kids love it and improve in math as well as reading</a:t>
            </a:r>
          </a:p>
          <a:p>
            <a:endParaRPr lang="en-US" dirty="0"/>
          </a:p>
        </p:txBody>
      </p:sp>
      <p:pic>
        <p:nvPicPr>
          <p:cNvPr id="4" name="Picture 3" descr="reading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4038600"/>
            <a:ext cx="4019550" cy="2623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Autoskill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Cost: $240 per child</a:t>
            </a:r>
          </a:p>
          <a:p>
            <a:pPr lvl="1"/>
            <a:r>
              <a:rPr lang="en-US" dirty="0" smtClean="0"/>
              <a:t>Autoskill pays $80</a:t>
            </a:r>
          </a:p>
          <a:p>
            <a:pPr lvl="1"/>
            <a:r>
              <a:rPr lang="en-US" dirty="0" smtClean="0"/>
              <a:t>Rotary International pays $80</a:t>
            </a:r>
          </a:p>
          <a:p>
            <a:pPr lvl="1"/>
            <a:r>
              <a:rPr lang="en-US" dirty="0" smtClean="0"/>
              <a:t>Local funds $80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Can you afford $80 to help a child read?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rimary colors">
      <a:dk1>
        <a:srgbClr val="425EA9"/>
      </a:dk1>
      <a:lt1>
        <a:sysClr val="window" lastClr="FFFFFF"/>
      </a:lt1>
      <a:dk2>
        <a:srgbClr val="003E75"/>
      </a:dk2>
      <a:lt2>
        <a:srgbClr val="FFFFFF"/>
      </a:lt2>
      <a:accent1>
        <a:srgbClr val="FF0000"/>
      </a:accent1>
      <a:accent2>
        <a:srgbClr val="FFFF00"/>
      </a:accent2>
      <a:accent3>
        <a:srgbClr val="7FD13B"/>
      </a:accent3>
      <a:accent4>
        <a:srgbClr val="00ADDC"/>
      </a:accent4>
      <a:accent5>
        <a:srgbClr val="738AC8"/>
      </a:accent5>
      <a:accent6>
        <a:srgbClr val="EB8803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566</Words>
  <Application>Microsoft Office PowerPoint</Application>
  <PresentationFormat>On-screen Show (4:3)</PresentationFormat>
  <Paragraphs>156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Literacy </vt:lpstr>
      <vt:lpstr>Rotary International Commitment</vt:lpstr>
      <vt:lpstr>Rotary International Commitment</vt:lpstr>
      <vt:lpstr>Autoskill Program</vt:lpstr>
      <vt:lpstr>Autoskill Program</vt:lpstr>
      <vt:lpstr>Autoskill Program</vt:lpstr>
      <vt:lpstr>Autoskill Program </vt:lpstr>
      <vt:lpstr>Woodland’s Needs</vt:lpstr>
      <vt:lpstr>Woodland’s Needs</vt:lpstr>
      <vt:lpstr>Woodland’s Needs </vt:lpstr>
      <vt:lpstr>Dingle School’s Success</vt:lpstr>
      <vt:lpstr>Dingle School’s Success</vt:lpstr>
      <vt:lpstr>Dingle School’s Success</vt:lpstr>
      <vt:lpstr>Going Forward</vt:lpstr>
      <vt:lpstr>What You Can Do </vt:lpstr>
      <vt:lpstr>What You Can Do</vt:lpstr>
      <vt:lpstr>Slide 19</vt:lpstr>
      <vt:lpstr>Slide 20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71</cp:revision>
  <dcterms:created xsi:type="dcterms:W3CDTF">2009-07-28T14:57:48Z</dcterms:created>
  <dcterms:modified xsi:type="dcterms:W3CDTF">2009-08-04T15:57:25Z</dcterms:modified>
</cp:coreProperties>
</file>